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257" r:id="rId3"/>
    <p:sldId id="259" r:id="rId4"/>
    <p:sldId id="260" r:id="rId5"/>
    <p:sldId id="262" r:id="rId6"/>
    <p:sldId id="265" r:id="rId7"/>
    <p:sldId id="266" r:id="rId8"/>
    <p:sldId id="268" r:id="rId9"/>
    <p:sldId id="269" r:id="rId10"/>
    <p:sldId id="311" r:id="rId11"/>
    <p:sldId id="365" r:id="rId12"/>
    <p:sldId id="381" r:id="rId13"/>
    <p:sldId id="366" r:id="rId14"/>
    <p:sldId id="391" r:id="rId15"/>
    <p:sldId id="367" r:id="rId16"/>
    <p:sldId id="368" r:id="rId17"/>
    <p:sldId id="369" r:id="rId18"/>
    <p:sldId id="370" r:id="rId19"/>
    <p:sldId id="403" r:id="rId20"/>
    <p:sldId id="371" r:id="rId21"/>
    <p:sldId id="392" r:id="rId22"/>
    <p:sldId id="372" r:id="rId23"/>
    <p:sldId id="382" r:id="rId24"/>
    <p:sldId id="374" r:id="rId25"/>
    <p:sldId id="375" r:id="rId26"/>
    <p:sldId id="405" r:id="rId27"/>
    <p:sldId id="396" r:id="rId28"/>
    <p:sldId id="406" r:id="rId29"/>
    <p:sldId id="407" r:id="rId30"/>
    <p:sldId id="404" r:id="rId31"/>
    <p:sldId id="376" r:id="rId32"/>
    <p:sldId id="379" r:id="rId33"/>
    <p:sldId id="393" r:id="rId34"/>
    <p:sldId id="394" r:id="rId35"/>
    <p:sldId id="395" r:id="rId36"/>
    <p:sldId id="417" r:id="rId37"/>
    <p:sldId id="418" r:id="rId38"/>
    <p:sldId id="397" r:id="rId39"/>
    <p:sldId id="398" r:id="rId40"/>
    <p:sldId id="401" r:id="rId41"/>
    <p:sldId id="384" r:id="rId42"/>
    <p:sldId id="385" r:id="rId43"/>
    <p:sldId id="386" r:id="rId44"/>
    <p:sldId id="387" r:id="rId45"/>
    <p:sldId id="400" r:id="rId46"/>
    <p:sldId id="402" r:id="rId47"/>
    <p:sldId id="380" r:id="rId48"/>
    <p:sldId id="408" r:id="rId49"/>
    <p:sldId id="409" r:id="rId50"/>
    <p:sldId id="410" r:id="rId51"/>
    <p:sldId id="411" r:id="rId52"/>
    <p:sldId id="412" r:id="rId53"/>
    <p:sldId id="413" r:id="rId54"/>
    <p:sldId id="414" r:id="rId55"/>
    <p:sldId id="415" r:id="rId56"/>
    <p:sldId id="416" r:id="rId57"/>
    <p:sldId id="390" r:id="rId58"/>
    <p:sldId id="389" r:id="rId59"/>
    <p:sldId id="364" r:id="rId60"/>
  </p:sldIdLst>
  <p:sldSz cx="9144000" cy="6858000" type="screen4x3"/>
  <p:notesSz cx="7077075" cy="93932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thony Power" initials="A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EB1"/>
    <a:srgbClr val="EB5C5F"/>
    <a:srgbClr val="BB8D49"/>
    <a:srgbClr val="CC0000"/>
    <a:srgbClr val="666666"/>
    <a:srgbClr val="B50000"/>
    <a:srgbClr val="B80000"/>
    <a:srgbClr val="250000"/>
    <a:srgbClr val="2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1719E6-99F7-D64B-9DA0-B56FC9C42044}" v="12" dt="2022-11-09T13:29:32.3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25" autoAdjust="0"/>
    <p:restoredTop sz="86667" autoAdjust="0"/>
  </p:normalViewPr>
  <p:slideViewPr>
    <p:cSldViewPr snapToGrid="0">
      <p:cViewPr varScale="1">
        <p:scale>
          <a:sx n="110" d="100"/>
          <a:sy n="110" d="100"/>
        </p:scale>
        <p:origin x="193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0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C362C-B8EB-FD47-9516-07D42DF4EB3B}" type="datetimeFigureOut">
              <a:rPr lang="en-US" smtClean="0"/>
              <a:pPr/>
              <a:t>3/29/23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21945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921945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1A449-D09B-FB4B-806A-76724AC5FB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945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F74A-12B1-374E-80C1-2FDEFD7DEBF6}" type="datetimeFigureOut">
              <a:rPr lang="en-US" smtClean="0"/>
              <a:pPr/>
              <a:t>3/29/23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704850"/>
            <a:ext cx="4695825" cy="35226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461788"/>
            <a:ext cx="5661660" cy="4226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21945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921945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CD387-5C10-F04B-A125-F0EA107DEF4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396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Beautiful Visualization Edited by Julie Steele and Noah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Iliinsky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Copyright © 2010 O’Reilly Media, Inc. All rights reserved. Printed in Canada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459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545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4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0" y="4625436"/>
            <a:ext cx="7759700" cy="962563"/>
          </a:xfrm>
        </p:spPr>
        <p:txBody>
          <a:bodyPr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BF2120F1-9931-5144-8579-2441D6C0DD32}" type="datetime1">
              <a:rPr lang="en-US" smtClean="0"/>
              <a:pPr/>
              <a:t>3/29/23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9B1B-521F-F040-A936-9C24B7C3F03A}" type="datetime1">
              <a:rPr lang="en-US" smtClean="0"/>
              <a:pPr/>
              <a:t>3/29/23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00697-3A82-494B-A2A9-9056C0181C76}" type="datetime1">
              <a:rPr lang="en-US" smtClean="0"/>
              <a:pPr/>
              <a:t>3/29/23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8DF4-C6BF-7F42-B138-795ED59850A4}" type="datetime1">
              <a:rPr lang="en-US" smtClean="0"/>
              <a:pPr/>
              <a:t>3/29/23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AA17B-7185-6C44-A552-058DC86AD96F}" type="datetime1">
              <a:rPr lang="en-US" smtClean="0"/>
              <a:pPr/>
              <a:t>3/29/23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FB613-38D3-1149-A0A4-2A57BFB6831E}" type="datetime1">
              <a:rPr lang="en-US" smtClean="0"/>
              <a:pPr/>
              <a:t>3/29/23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1352F-42AA-1A4A-BD42-9B228A48C236}" type="datetime1">
              <a:rPr lang="en-US" smtClean="0"/>
              <a:pPr/>
              <a:t>3/29/23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281E-5358-9348-B9AE-FA8A5F98086C}" type="datetime1">
              <a:rPr lang="en-US" smtClean="0"/>
              <a:pPr/>
              <a:t>3/29/23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13C27-B94C-214A-AD40-E117D03A6D82}" type="datetime1">
              <a:rPr lang="en-US" smtClean="0"/>
              <a:pPr/>
              <a:t>3/29/23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218D-3333-E24A-A5A0-456EBB6100E7}" type="datetime1">
              <a:rPr lang="en-US" smtClean="0"/>
              <a:pPr/>
              <a:t>3/29/23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4A7FE-19C1-714A-BBBC-D934D8657335}" type="datetime1">
              <a:rPr lang="en-US" smtClean="0"/>
              <a:pPr/>
              <a:t>3/29/23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391EC-ACC5-D54E-8D06-C2561D95A2AA}" type="datetime1">
              <a:rPr lang="en-US" smtClean="0"/>
              <a:pPr/>
              <a:t>3/29/23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126163"/>
            <a:ext cx="9144000" cy="1588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0" y="1417638"/>
            <a:ext cx="9144000" cy="1588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DESB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3474" y="6260130"/>
            <a:ext cx="2035776" cy="4541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66666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neomam.com/interactive/13reason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oday.yougov.com/topics/politics/articles-reports/2021/04/09/half-vaccine-rejectors-believe-safe-travel-now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c1bq0qIKoA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today.yougov.com/topics/politics/articles-reports/2021/04/09/half-vaccine-rejectors-believe-safe-travel-now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xtremepresentation.typepad.com/blog/2006/09/choosing_a_good.html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55070"/>
            <a:ext cx="7772400" cy="1102519"/>
          </a:xfrm>
        </p:spPr>
        <p:txBody>
          <a:bodyPr/>
          <a:lstStyle/>
          <a:p>
            <a:r>
              <a:t>How Charts 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71900"/>
            <a:ext cx="6400800" cy="1314450"/>
          </a:xfrm>
        </p:spPr>
        <p:txBody>
          <a:bodyPr>
            <a:normAutofit fontScale="92500" lnSpcReduction="20000"/>
          </a:bodyPr>
          <a:lstStyle/>
          <a:p>
            <a:br/>
            <a:br/>
            <a:endParaRPr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0CB08CB-E78B-586C-F174-A4E36947B3B0}"/>
              </a:ext>
            </a:extLst>
          </p:cNvPr>
          <p:cNvSpPr txBox="1">
            <a:spLocks/>
          </p:cNvSpPr>
          <p:nvPr/>
        </p:nvSpPr>
        <p:spPr>
          <a:xfrm>
            <a:off x="749300" y="4625436"/>
            <a:ext cx="7759700" cy="962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Jeremy Morris</a:t>
            </a:r>
          </a:p>
          <a:p>
            <a:r>
              <a:rPr lang="en-US"/>
              <a:t>Department of Operations and Information Systems</a:t>
            </a:r>
          </a:p>
          <a:p>
            <a:r>
              <a:rPr lang="en-US"/>
              <a:t>University of Utah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Choosing an effective visual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Jeremy Morris</a:t>
            </a:r>
          </a:p>
          <a:p>
            <a:r>
              <a:rPr lang="en-US" dirty="0"/>
              <a:t>Department of Operations and Information Systems</a:t>
            </a:r>
          </a:p>
          <a:p>
            <a:r>
              <a:rPr lang="en-US" dirty="0"/>
              <a:t>University of Utah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315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80-20 rule: </a:t>
            </a:r>
          </a:p>
          <a:p>
            <a:pPr lvl="1"/>
            <a:r>
              <a:rPr lang="en-US" dirty="0"/>
              <a:t>A small subset of available visual displays can handle the majority of data visualization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26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Verbal vs. Visual system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Verbal System</a:t>
            </a:r>
          </a:p>
          <a:p>
            <a:pPr lvl="1"/>
            <a:r>
              <a:rPr lang="en-US" dirty="0"/>
              <a:t>Visual displays: simple text and tables</a:t>
            </a:r>
          </a:p>
          <a:p>
            <a:pPr lvl="1"/>
            <a:r>
              <a:rPr lang="en-US" dirty="0"/>
              <a:t>Interacting with Verbal System == reading; therefore relatively slow in processing information</a:t>
            </a:r>
          </a:p>
          <a:p>
            <a:r>
              <a:rPr lang="en-US" dirty="0"/>
              <a:t>Visual System</a:t>
            </a:r>
          </a:p>
          <a:p>
            <a:pPr lvl="1"/>
            <a:r>
              <a:rPr lang="en-US" dirty="0"/>
              <a:t>Visual displays: points, bars and area</a:t>
            </a:r>
          </a:p>
          <a:p>
            <a:pPr lvl="1"/>
            <a:r>
              <a:rPr lang="en-US" dirty="0"/>
              <a:t>Interacting with Visual System is relatively fast in processing information</a:t>
            </a:r>
          </a:p>
          <a:p>
            <a:r>
              <a:rPr lang="en-US" dirty="0"/>
              <a:t>Navigate to: </a:t>
            </a:r>
            <a:r>
              <a:rPr lang="en-US" dirty="0">
                <a:hlinkClick r:id="rId2"/>
              </a:rPr>
              <a:t>http://neomam.com/interactive/13reasons/</a:t>
            </a:r>
            <a:endParaRPr lang="en-US" dirty="0"/>
          </a:p>
          <a:p>
            <a:pPr lvl="1"/>
            <a:r>
              <a:rPr lang="en-US" dirty="0"/>
              <a:t>Discuss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6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displays | practical subset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Verbal</a:t>
            </a:r>
            <a:r>
              <a:rPr lang="en-US" dirty="0"/>
              <a:t> System</a:t>
            </a:r>
          </a:p>
          <a:p>
            <a:pPr lvl="1"/>
            <a:r>
              <a:rPr lang="en-US" dirty="0"/>
              <a:t>Simple text</a:t>
            </a:r>
          </a:p>
          <a:p>
            <a:pPr lvl="1"/>
            <a:r>
              <a:rPr lang="en-US" dirty="0"/>
              <a:t>Tables</a:t>
            </a:r>
          </a:p>
          <a:p>
            <a:pPr lvl="2"/>
            <a:r>
              <a:rPr lang="en-US" dirty="0"/>
              <a:t>Table</a:t>
            </a:r>
          </a:p>
          <a:p>
            <a:pPr lvl="2"/>
            <a:r>
              <a:rPr lang="en-US" dirty="0" err="1"/>
              <a:t>Heatmap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Visual</a:t>
            </a:r>
            <a:r>
              <a:rPr lang="en-US" dirty="0"/>
              <a:t> System</a:t>
            </a:r>
          </a:p>
          <a:p>
            <a:pPr lvl="1"/>
            <a:r>
              <a:rPr lang="en-US" dirty="0"/>
              <a:t>Points</a:t>
            </a:r>
          </a:p>
          <a:p>
            <a:pPr lvl="2"/>
            <a:r>
              <a:rPr lang="en-US" dirty="0"/>
              <a:t>Scatterplot</a:t>
            </a:r>
          </a:p>
          <a:p>
            <a:pPr lvl="2"/>
            <a:r>
              <a:rPr lang="en-US" dirty="0"/>
              <a:t>Line graph</a:t>
            </a:r>
          </a:p>
          <a:p>
            <a:pPr lvl="2"/>
            <a:r>
              <a:rPr lang="en-US" dirty="0" err="1"/>
              <a:t>Slopegraph</a:t>
            </a:r>
            <a:endParaRPr lang="en-US" dirty="0"/>
          </a:p>
          <a:p>
            <a:pPr lvl="1"/>
            <a:r>
              <a:rPr lang="en-US" dirty="0"/>
              <a:t>Bars</a:t>
            </a:r>
          </a:p>
          <a:p>
            <a:pPr lvl="2"/>
            <a:r>
              <a:rPr lang="en-US" dirty="0"/>
              <a:t>Vertical bar</a:t>
            </a:r>
          </a:p>
          <a:p>
            <a:pPr lvl="2"/>
            <a:r>
              <a:rPr lang="en-US" dirty="0"/>
              <a:t>Stacked vertical bar	</a:t>
            </a:r>
          </a:p>
          <a:p>
            <a:pPr lvl="2"/>
            <a:r>
              <a:rPr lang="en-US" dirty="0"/>
              <a:t>Waterfall</a:t>
            </a:r>
          </a:p>
          <a:p>
            <a:pPr lvl="2"/>
            <a:r>
              <a:rPr lang="en-US" dirty="0"/>
              <a:t>Horizontal bar</a:t>
            </a:r>
          </a:p>
          <a:p>
            <a:pPr lvl="2"/>
            <a:r>
              <a:rPr lang="en-US" dirty="0"/>
              <a:t>Stacked horizontal bar</a:t>
            </a:r>
          </a:p>
          <a:p>
            <a:pPr lvl="1"/>
            <a:r>
              <a:rPr lang="en-US" dirty="0"/>
              <a:t>Area</a:t>
            </a:r>
          </a:p>
          <a:p>
            <a:pPr lvl="2"/>
            <a:r>
              <a:rPr lang="en-US" dirty="0"/>
              <a:t>Square area</a:t>
            </a:r>
          </a:p>
          <a:p>
            <a:pPr lvl="1"/>
            <a:r>
              <a:rPr lang="en-US" dirty="0"/>
              <a:t>Other</a:t>
            </a:r>
          </a:p>
          <a:p>
            <a:pPr lvl="2"/>
            <a:r>
              <a:rPr lang="en-US" dirty="0"/>
              <a:t>Pies and Donuts</a:t>
            </a:r>
          </a:p>
          <a:p>
            <a:pPr lvl="2"/>
            <a:r>
              <a:rPr lang="en-US" dirty="0"/>
              <a:t>3D</a:t>
            </a:r>
          </a:p>
          <a:p>
            <a:pPr lvl="2"/>
            <a:r>
              <a:rPr lang="en-US" dirty="0"/>
              <a:t>Secondary axes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550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430113-757B-914D-B463-471A0AB9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Often some verbal elements in charts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25AE9C-6B4B-E141-B560-E167F642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EC878-BB9B-9940-ACD5-E5B409352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" y="1574509"/>
            <a:ext cx="9066998" cy="426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90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59619" cy="4525963"/>
          </a:xfrm>
        </p:spPr>
        <p:txBody>
          <a:bodyPr>
            <a:normAutofit fontScale="77500" lnSpcReduction="20000"/>
          </a:bodyPr>
          <a:lstStyle/>
          <a:p>
            <a:pPr defTabSz="914400">
              <a:spcBef>
                <a:spcPts val="0"/>
              </a:spcBef>
            </a:pPr>
            <a:r>
              <a:rPr lang="en-US" dirty="0"/>
              <a:t>One or two numbers to share</a:t>
            </a:r>
          </a:p>
          <a:p>
            <a:pPr defTabSz="914400">
              <a:spcBef>
                <a:spcPts val="0"/>
              </a:spcBef>
            </a:pPr>
            <a:r>
              <a:rPr lang="en-US" dirty="0"/>
              <a:t>Number(s) should be prominent with a few supporting words</a:t>
            </a:r>
          </a:p>
          <a:p>
            <a:pPr defTabSz="914400">
              <a:spcBef>
                <a:spcPts val="0"/>
              </a:spcBef>
            </a:pPr>
            <a:r>
              <a:rPr lang="en-US" dirty="0"/>
              <a:t>If a graph does little or nothing to aid in the interpretation, don’t use it</a:t>
            </a:r>
          </a:p>
          <a:p>
            <a:pPr defTabSz="914400">
              <a:spcBef>
                <a:spcPts val="0"/>
              </a:spcBef>
            </a:pPr>
            <a:r>
              <a:rPr lang="en-US" dirty="0"/>
              <a:t>Considerations:</a:t>
            </a:r>
          </a:p>
          <a:p>
            <a:pPr lvl="1" defTabSz="914400">
              <a:spcBef>
                <a:spcPts val="0"/>
              </a:spcBef>
            </a:pPr>
            <a:r>
              <a:rPr lang="en-US" dirty="0"/>
              <a:t>convert two numbers into a single number (only if important context is not lost)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242390" y="2211575"/>
            <a:ext cx="4827181" cy="2449880"/>
            <a:chOff x="4316819" y="1828800"/>
            <a:chExt cx="4827181" cy="2449880"/>
          </a:xfrm>
        </p:grpSpPr>
        <p:sp>
          <p:nvSpPr>
            <p:cNvPr id="7" name="TextBox 6"/>
            <p:cNvSpPr txBox="1"/>
            <p:nvPr/>
          </p:nvSpPr>
          <p:spPr>
            <a:xfrm>
              <a:off x="4316819" y="1828800"/>
              <a:ext cx="332799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>
                  <a:solidFill>
                    <a:schemeClr val="accent1"/>
                  </a:solidFill>
                </a:rPr>
                <a:t>20%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316819" y="3078351"/>
              <a:ext cx="482718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of children had a </a:t>
              </a:r>
            </a:p>
            <a:p>
              <a:r>
                <a:rPr lang="en-US" sz="2400" dirty="0">
                  <a:solidFill>
                    <a:schemeClr val="accent1"/>
                  </a:solidFill>
                </a:rPr>
                <a:t>traditional stay-at-home mom</a:t>
              </a:r>
            </a:p>
            <a:p>
              <a:r>
                <a:rPr lang="en-US" sz="2400" dirty="0"/>
                <a:t>in 2012, as compared to 41% in 1970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984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|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600200"/>
            <a:ext cx="4559301" cy="45275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Used for reading across rows and down columns/comparing values</a:t>
            </a:r>
          </a:p>
          <a:p>
            <a:r>
              <a:rPr lang="en-US" dirty="0"/>
              <a:t>Good for:</a:t>
            </a:r>
          </a:p>
          <a:p>
            <a:pPr lvl="1"/>
            <a:r>
              <a:rPr lang="en-US" dirty="0"/>
              <a:t>mixed audience: each member can examine what they care about most</a:t>
            </a:r>
          </a:p>
          <a:p>
            <a:pPr lvl="1"/>
            <a:r>
              <a:rPr lang="en-US" dirty="0"/>
              <a:t>mixed scales: when data have mixed scales (e.g. age and income) some graphs can be challenging</a:t>
            </a:r>
          </a:p>
          <a:p>
            <a:r>
              <a:rPr lang="en-US" dirty="0"/>
              <a:t>Not good for:</a:t>
            </a:r>
          </a:p>
          <a:p>
            <a:pPr lvl="1"/>
            <a:r>
              <a:rPr lang="en-US" dirty="0"/>
              <a:t>Live presentations</a:t>
            </a:r>
          </a:p>
          <a:p>
            <a:r>
              <a:rPr lang="en-US" dirty="0"/>
              <a:t>Considerations:</a:t>
            </a:r>
          </a:p>
          <a:p>
            <a:pPr lvl="1"/>
            <a:r>
              <a:rPr lang="en-US" dirty="0"/>
              <a:t>Borders and shading should enhance the legibility of the table; remove/fade them accordingly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 descr="Screen Shot 2016-06-27 at 4.15.02 PM (2)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7084" y="1672167"/>
            <a:ext cx="4116916" cy="411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16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6-27 at 4.46.11 PM (2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030" b="-822"/>
          <a:stretch/>
        </p:blipFill>
        <p:spPr>
          <a:xfrm>
            <a:off x="1291212" y="2225647"/>
            <a:ext cx="5672666" cy="3894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| Heatmap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3448"/>
            <a:ext cx="8229600" cy="1208362"/>
          </a:xfrm>
        </p:spPr>
        <p:txBody>
          <a:bodyPr>
            <a:normAutofit/>
          </a:bodyPr>
          <a:lstStyle/>
          <a:p>
            <a:r>
              <a:rPr lang="en-US" sz="2400" dirty="0"/>
              <a:t>Concept: benefits of a table using color/color saturation is visual cue to improve processing of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809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Points | Scatterplot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1466"/>
            <a:ext cx="8229600" cy="852228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Useful for showing relationship between two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 descr="Screen Shot 2016-06-27 at 4.50.49 PM (2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0943" y="2300034"/>
            <a:ext cx="4082114" cy="362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06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4A48-3DB8-85D6-CEF1-491CAAA8E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375B52-C921-C5D6-907C-3402EB25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9347897-C9D4-3972-27EC-B8A1B7DFF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443" y="1655359"/>
            <a:ext cx="6033155" cy="42586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374A68-FCA9-9C91-DA04-7714D16FC255}"/>
              </a:ext>
            </a:extLst>
          </p:cNvPr>
          <p:cNvSpPr txBox="1"/>
          <p:nvPr/>
        </p:nvSpPr>
        <p:spPr>
          <a:xfrm>
            <a:off x="141402" y="2136338"/>
            <a:ext cx="27620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scatterplot where the size of the bubbles are driven by data.</a:t>
            </a:r>
          </a:p>
          <a:p>
            <a:endParaRPr lang="en-US" dirty="0"/>
          </a:p>
          <a:p>
            <a:r>
              <a:rPr lang="en-US" dirty="0"/>
              <a:t>Great charts, but they pack in a lot of information.</a:t>
            </a:r>
          </a:p>
          <a:p>
            <a:endParaRPr lang="en-US" dirty="0"/>
          </a:p>
          <a:p>
            <a:r>
              <a:rPr lang="en-US" dirty="0"/>
              <a:t>What do you notice about the x-axis?</a:t>
            </a:r>
          </a:p>
        </p:txBody>
      </p:sp>
    </p:spTree>
    <p:extLst>
      <p:ext uri="{BB962C8B-B14F-4D97-AF65-F5344CB8AC3E}">
        <p14:creationId xmlns:p14="http://schemas.microsoft.com/office/powerpoint/2010/main" val="778836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 charts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Charts are made up of two kinds of information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12CEF8-573A-7790-F86A-21261D6DBFC0}"/>
              </a:ext>
            </a:extLst>
          </p:cNvPr>
          <p:cNvSpPr txBox="1">
            <a:spLocks/>
          </p:cNvSpPr>
          <p:nvPr/>
        </p:nvSpPr>
        <p:spPr>
          <a:xfrm>
            <a:off x="457200" y="2498103"/>
            <a:ext cx="4038600" cy="3628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/>
              <a:t>Scaffolding</a:t>
            </a:r>
          </a:p>
          <a:p>
            <a:pPr marL="0" indent="0">
              <a:buFont typeface="Arial"/>
              <a:buNone/>
            </a:pPr>
            <a:r>
              <a:rPr lang="en-US"/>
              <a:t>Elements around the content that give the chart context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E93DB33-31C4-4C40-2261-6B1D1ECB9C17}"/>
              </a:ext>
            </a:extLst>
          </p:cNvPr>
          <p:cNvSpPr txBox="1">
            <a:spLocks/>
          </p:cNvSpPr>
          <p:nvPr/>
        </p:nvSpPr>
        <p:spPr>
          <a:xfrm>
            <a:off x="4648200" y="2498103"/>
            <a:ext cx="4038600" cy="362806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/>
              <a:t>Content</a:t>
            </a:r>
          </a:p>
          <a:p>
            <a:pPr marL="0" indent="0">
              <a:buFont typeface="Arial"/>
              <a:buNone/>
            </a:pPr>
            <a:r>
              <a:rPr lang="en-US"/>
              <a:t>How the data is encoded, the primary part of the chart we read and understand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Points | Line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1465"/>
            <a:ext cx="3976577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Useful for continuous (as opposed to categorical) data</a:t>
            </a:r>
          </a:p>
          <a:p>
            <a:pPr lvl="1"/>
            <a:r>
              <a:rPr lang="en-US" dirty="0"/>
              <a:t>Very common to connect data across  time for several time periods</a:t>
            </a:r>
          </a:p>
          <a:p>
            <a:r>
              <a:rPr lang="en-US" dirty="0"/>
              <a:t>Considerations:</a:t>
            </a:r>
          </a:p>
          <a:p>
            <a:pPr lvl="1"/>
            <a:r>
              <a:rPr lang="en-US" dirty="0"/>
              <a:t>Number of series:</a:t>
            </a:r>
          </a:p>
          <a:p>
            <a:pPr lvl="2"/>
            <a:r>
              <a:rPr lang="en-US" dirty="0"/>
              <a:t>Single, two, more than two</a:t>
            </a:r>
          </a:p>
          <a:p>
            <a:pPr lvl="2"/>
            <a:r>
              <a:rPr lang="en-US" dirty="0"/>
              <a:t>Variance</a:t>
            </a:r>
          </a:p>
          <a:p>
            <a:pPr lvl="1"/>
            <a:r>
              <a:rPr lang="en-US" dirty="0"/>
              <a:t>Consistent time units on x-axis</a:t>
            </a:r>
          </a:p>
          <a:p>
            <a:pPr lvl="1"/>
            <a:r>
              <a:rPr lang="en-US" dirty="0"/>
              <a:t>Non-zero baseline is okay (due to relative comparisons)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 descr="Screen Shot 2016-06-27 at 4.37.09 PM (2)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0631" y="1534583"/>
            <a:ext cx="3094786" cy="443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65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90230-C105-F046-A527-A7594FDA0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85493-3786-5343-9090-406C8EB8F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720"/>
            <a:ext cx="9144000" cy="565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32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Points | Slopegraph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1465"/>
            <a:ext cx="4259179" cy="4525963"/>
          </a:xfrm>
        </p:spPr>
        <p:txBody>
          <a:bodyPr>
            <a:normAutofit/>
          </a:bodyPr>
          <a:lstStyle/>
          <a:p>
            <a:r>
              <a:rPr lang="en-US" dirty="0"/>
              <a:t>Useful for two time periods and multiple points of comparison</a:t>
            </a:r>
          </a:p>
          <a:p>
            <a:pPr lvl="1"/>
            <a:r>
              <a:rPr lang="en-US" dirty="0"/>
              <a:t>Can efficiently observe:</a:t>
            </a:r>
          </a:p>
          <a:p>
            <a:pPr lvl="2"/>
            <a:r>
              <a:rPr lang="en-US" dirty="0"/>
              <a:t>increase vs. decrease</a:t>
            </a:r>
          </a:p>
          <a:p>
            <a:pPr lvl="2"/>
            <a:r>
              <a:rPr lang="en-US" dirty="0"/>
              <a:t>relative rates of increase/decrease</a:t>
            </a:r>
          </a:p>
          <a:p>
            <a:pPr lvl="2"/>
            <a:r>
              <a:rPr lang="en-US" dirty="0"/>
              <a:t>absolute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 descr="Screen Shot 2016-06-27 at 4.40.52 PM (2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083" y="1502834"/>
            <a:ext cx="2900478" cy="44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35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Bars | general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Concept: Bars sometimes avoided due to them being common</a:t>
            </a:r>
          </a:p>
          <a:p>
            <a:pPr lvl="1"/>
            <a:r>
              <a:rPr lang="en-US" dirty="0"/>
              <a:t>Consider </a:t>
            </a:r>
            <a:r>
              <a:rPr lang="en-US" b="1" dirty="0"/>
              <a:t>using bars because the are common</a:t>
            </a:r>
            <a:r>
              <a:rPr lang="en-US" dirty="0"/>
              <a:t> and will therefore have limited/no learning curve for the audience</a:t>
            </a:r>
          </a:p>
          <a:p>
            <a:r>
              <a:rPr lang="en-US" dirty="0"/>
              <a:t>Useful for categorical (as opposed to continuous) data</a:t>
            </a:r>
          </a:p>
          <a:p>
            <a:pPr lvl="1"/>
            <a:r>
              <a:rPr lang="en-US" dirty="0"/>
              <a:t>Can efficiently observe:</a:t>
            </a:r>
          </a:p>
          <a:p>
            <a:pPr lvl="2"/>
            <a:r>
              <a:rPr lang="en-US" dirty="0"/>
              <a:t>Largest/smallest value</a:t>
            </a:r>
          </a:p>
          <a:p>
            <a:pPr lvl="2"/>
            <a:r>
              <a:rPr lang="en-US" dirty="0"/>
              <a:t>Differences between categories</a:t>
            </a:r>
          </a:p>
          <a:p>
            <a:r>
              <a:rPr lang="en-US" dirty="0"/>
              <a:t>Considerations:</a:t>
            </a:r>
          </a:p>
          <a:p>
            <a:pPr lvl="1"/>
            <a:r>
              <a:rPr lang="en-US" dirty="0"/>
              <a:t>Y-axis on the left (as opposed to right based on how people read)</a:t>
            </a:r>
          </a:p>
          <a:p>
            <a:pPr lvl="1"/>
            <a:r>
              <a:rPr lang="en-US" dirty="0"/>
              <a:t>Zero baseline</a:t>
            </a:r>
          </a:p>
          <a:p>
            <a:pPr lvl="1"/>
            <a:r>
              <a:rPr lang="en-US" dirty="0"/>
              <a:t>Reduce redundant information (e.g. bar and axis labels)</a:t>
            </a:r>
          </a:p>
          <a:p>
            <a:pPr lvl="1"/>
            <a:r>
              <a:rPr lang="en-US" dirty="0"/>
              <a:t>Bar labels (detail) vs. axis labels (big picture)</a:t>
            </a:r>
          </a:p>
          <a:p>
            <a:pPr lvl="1"/>
            <a:r>
              <a:rPr lang="en-US" dirty="0"/>
              <a:t>Width of bars (Goldilocks concept: too thin, too thick, just right)</a:t>
            </a:r>
          </a:p>
          <a:p>
            <a:pPr lvl="1"/>
            <a:r>
              <a:rPr lang="en-US" dirty="0"/>
              <a:t>One, two and more than two series</a:t>
            </a:r>
          </a:p>
          <a:p>
            <a:pPr lvl="1"/>
            <a:r>
              <a:rPr lang="en-US" dirty="0"/>
              <a:t>Non-stacked (many use cases) vs. stacked (relative few use cases)</a:t>
            </a:r>
          </a:p>
          <a:p>
            <a:pPr lvl="1"/>
            <a:r>
              <a:rPr lang="en-US" dirty="0"/>
              <a:t>Stacked:</a:t>
            </a:r>
          </a:p>
          <a:p>
            <a:pPr lvl="2"/>
            <a:r>
              <a:rPr lang="en-US" dirty="0"/>
              <a:t>Absolute values vs. percentage of whole</a:t>
            </a:r>
          </a:p>
          <a:p>
            <a:pPr lvl="1"/>
            <a:r>
              <a:rPr lang="en-US" dirty="0"/>
              <a:t>Horizontal bar chart is very easy to read and produce</a:t>
            </a:r>
          </a:p>
          <a:p>
            <a:pPr lvl="2"/>
            <a:r>
              <a:rPr lang="en-US" dirty="0"/>
              <a:t>one reason: labels are on the y-axis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72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Bars | Vertical and horizonal bar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 descr="Screen Shot 2016-06-27 at 4.29.54 PM (2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583" y="2180167"/>
            <a:ext cx="4450316" cy="2952750"/>
          </a:xfrm>
          <a:prstGeom prst="rect">
            <a:avLst/>
          </a:prstGeom>
        </p:spPr>
      </p:pic>
      <p:pic>
        <p:nvPicPr>
          <p:cNvPr id="8" name="Picture 7" descr="Screen Shot 2016-06-27 at 4.53.29 PM (2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5" t="9876" r="32639" b="12963"/>
          <a:stretch/>
        </p:blipFill>
        <p:spPr>
          <a:xfrm>
            <a:off x="5355166" y="1672167"/>
            <a:ext cx="3513667" cy="396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8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Bars | Stacked bar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 descr="Screen Shot 2016-06-27 at 4.29.54 PM (2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8656" y="1697963"/>
            <a:ext cx="6266687" cy="390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31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F3D71-C87E-3689-2758-A431D1788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Bars | Grouped Bar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A74FE-D605-8C31-5818-43403B6FB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B0E2C-7CFB-483A-BC5E-337B1ABBA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61" y="1468935"/>
            <a:ext cx="5222064" cy="42102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2E943A-E97A-55D9-6F1B-9A44837B0A68}"/>
              </a:ext>
            </a:extLst>
          </p:cNvPr>
          <p:cNvSpPr txBox="1"/>
          <p:nvPr/>
        </p:nvSpPr>
        <p:spPr>
          <a:xfrm>
            <a:off x="166861" y="5786750"/>
            <a:ext cx="7582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https://today.yougov.com/topics/politics/articles-reports/2021/04/09/half-vaccine-rejectors-believe-safe-travel-now</a:t>
            </a:r>
            <a:r>
              <a:rPr lang="en-US" sz="11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1FB7C7-3628-5636-D23E-A8E0D498C4A8}"/>
              </a:ext>
            </a:extLst>
          </p:cNvPr>
          <p:cNvSpPr txBox="1"/>
          <p:nvPr/>
        </p:nvSpPr>
        <p:spPr>
          <a:xfrm>
            <a:off x="5699982" y="1762055"/>
            <a:ext cx="2936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more complicated than they need to 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Generally speaking, you can make the same point with less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Changing the chart type can make things clearer</a:t>
            </a:r>
          </a:p>
        </p:txBody>
      </p:sp>
    </p:spTree>
    <p:extLst>
      <p:ext uri="{BB962C8B-B14F-4D97-AF65-F5344CB8AC3E}">
        <p14:creationId xmlns:p14="http://schemas.microsoft.com/office/powerpoint/2010/main" val="4181026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Line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508" y="1621465"/>
            <a:ext cx="3194352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Useful for:</a:t>
            </a:r>
          </a:p>
          <a:p>
            <a:pPr lvl="1"/>
            <a:r>
              <a:rPr lang="en-US" dirty="0"/>
              <a:t>Charting nominal values alongside percentages</a:t>
            </a:r>
          </a:p>
          <a:p>
            <a:r>
              <a:rPr lang="en-US" dirty="0"/>
              <a:t>Not good if</a:t>
            </a:r>
          </a:p>
          <a:p>
            <a:pPr lvl="1"/>
            <a:r>
              <a:rPr lang="en-US" dirty="0"/>
              <a:t>Displaying values of the same scale (can get confusing)</a:t>
            </a:r>
          </a:p>
          <a:p>
            <a:pPr lvl="1"/>
            <a:r>
              <a:rPr lang="en-US" dirty="0"/>
              <a:t>Some platforms don’t allow these to be created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4D1A9-AC60-5A4B-BD98-1DBD479E0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859" y="1873726"/>
            <a:ext cx="5492725" cy="37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21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D9B71-9394-8F31-FD06-9FA9E28DD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100% Stacked Bar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B8F0A-4027-EDC1-32AD-7DE0BB9A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EB765-A7BC-7AAF-AC86-BD2DD2012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70" y="1628099"/>
            <a:ext cx="4141567" cy="43555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D541CF-377B-A7FB-D93D-1C561FC28EF9}"/>
              </a:ext>
            </a:extLst>
          </p:cNvPr>
          <p:cNvSpPr txBox="1"/>
          <p:nvPr/>
        </p:nvSpPr>
        <p:spPr>
          <a:xfrm>
            <a:off x="4899048" y="1997839"/>
            <a:ext cx="37877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bar chart that converts all numbers to percentages.</a:t>
            </a:r>
          </a:p>
          <a:p>
            <a:endParaRPr lang="en-US" dirty="0"/>
          </a:p>
          <a:p>
            <a:r>
              <a:rPr lang="en-US" dirty="0"/>
              <a:t>All bars go the length/width of the chart.</a:t>
            </a:r>
          </a:p>
          <a:p>
            <a:endParaRPr lang="en-US" dirty="0"/>
          </a:p>
          <a:p>
            <a:r>
              <a:rPr lang="en-US" dirty="0"/>
              <a:t>Good for showing percent breakout.</a:t>
            </a:r>
          </a:p>
          <a:p>
            <a:endParaRPr lang="en-US" dirty="0"/>
          </a:p>
          <a:p>
            <a:r>
              <a:rPr lang="en-US" dirty="0"/>
              <a:t>Has some of the same issues as the standard stacked bar chart.</a:t>
            </a:r>
          </a:p>
        </p:txBody>
      </p:sp>
    </p:spTree>
    <p:extLst>
      <p:ext uri="{BB962C8B-B14F-4D97-AF65-F5344CB8AC3E}">
        <p14:creationId xmlns:p14="http://schemas.microsoft.com/office/powerpoint/2010/main" val="2147057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C18A5-D482-0042-F779-8723F4699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Interactivity can fix some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A645CB-5C50-F3DE-A68B-BACEA5BEB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F7C64-8155-8E41-4291-EEBA7AD36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881" y="1300026"/>
            <a:ext cx="5592477" cy="2387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167465-44F8-540F-75DD-D7A2BAD23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881" y="3628142"/>
            <a:ext cx="5674953" cy="238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97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Consider the following chart</a:t>
            </a:r>
          </a:p>
        </p:txBody>
      </p:sp>
      <p:pic>
        <p:nvPicPr>
          <p:cNvPr id="3" name="Picture 1" descr="how-charts-work_files/figure-pptx/ex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2051050"/>
            <a:ext cx="466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56384-4DC7-E2F7-1566-EC8B6914F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Wordcloud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F2C8AB-8A8F-E817-1651-68F877FE8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69DB4-B00E-6F0E-F443-D8A56EAB5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284" y="2002001"/>
            <a:ext cx="4713832" cy="35277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542014-F49E-BFD5-95E5-8EDAFAA69F82}"/>
              </a:ext>
            </a:extLst>
          </p:cNvPr>
          <p:cNvSpPr txBox="1"/>
          <p:nvPr/>
        </p:nvSpPr>
        <p:spPr>
          <a:xfrm>
            <a:off x="457199" y="1968964"/>
            <a:ext cx="34807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Useful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Displaying word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Interesting and engaging way to look at counts of words</a:t>
            </a:r>
          </a:p>
          <a:p>
            <a:endParaRPr lang="en-US" dirty="0"/>
          </a:p>
          <a:p>
            <a:r>
              <a:rPr lang="en-US" dirty="0"/>
              <a:t>Not great: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precision. This chart gives you a good idea of which words are most frequent but </a:t>
            </a:r>
            <a:r>
              <a:rPr lang="en-US" dirty="0" err="1"/>
              <a:t>wordclouds</a:t>
            </a:r>
            <a:r>
              <a:rPr lang="en-US" dirty="0"/>
              <a:t> are not great at comparisons.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would be difficult to see the differences between two </a:t>
            </a:r>
            <a:r>
              <a:rPr lang="en-US" dirty="0" err="1"/>
              <a:t>wordclouds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19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Bars | Waterfall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416" y="1621465"/>
            <a:ext cx="4015137" cy="4525963"/>
          </a:xfrm>
        </p:spPr>
        <p:txBody>
          <a:bodyPr>
            <a:normAutofit/>
          </a:bodyPr>
          <a:lstStyle/>
          <a:p>
            <a:r>
              <a:rPr lang="en-US" dirty="0"/>
              <a:t>Useful for examining:</a:t>
            </a:r>
          </a:p>
          <a:p>
            <a:pPr lvl="1"/>
            <a:r>
              <a:rPr lang="en-US" dirty="0"/>
              <a:t>each part of stacked bar chart individually</a:t>
            </a:r>
          </a:p>
          <a:p>
            <a:pPr lvl="1"/>
            <a:r>
              <a:rPr lang="en-US" dirty="0"/>
              <a:t>or, showing a start point, multiple increases/decreases, then an end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674" y="2030819"/>
            <a:ext cx="4664471" cy="294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9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 | Square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1465"/>
            <a:ext cx="3923414" cy="4525963"/>
          </a:xfrm>
        </p:spPr>
        <p:txBody>
          <a:bodyPr>
            <a:normAutofit lnSpcReduction="10000"/>
          </a:bodyPr>
          <a:lstStyle/>
          <a:p>
            <a:r>
              <a:rPr lang="en-US"/>
              <a:t>Useful for visualizing numbers of vastly different magnitudes</a:t>
            </a:r>
          </a:p>
          <a:p>
            <a:r>
              <a:rPr lang="en-US"/>
              <a:t>Concept:</a:t>
            </a:r>
          </a:p>
          <a:p>
            <a:pPr lvl="1"/>
            <a:r>
              <a:rPr lang="en-US"/>
              <a:t>Squares provide two dimensions (height and width)</a:t>
            </a:r>
          </a:p>
          <a:p>
            <a:pPr lvl="1"/>
            <a:r>
              <a:rPr lang="en-US"/>
              <a:t>Bars just provide height </a:t>
            </a:r>
            <a:r>
              <a:rPr lang="en-US" b="1"/>
              <a:t>or</a:t>
            </a:r>
            <a:r>
              <a:rPr lang="en-US"/>
              <a:t> width)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 descr="Screen Shot 2016-06-27 at 4.31.43 PM (2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2588" y="2740735"/>
            <a:ext cx="4826002" cy="182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52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1465"/>
            <a:ext cx="3923414" cy="4525963"/>
          </a:xfrm>
        </p:spPr>
        <p:txBody>
          <a:bodyPr>
            <a:normAutofit/>
          </a:bodyPr>
          <a:lstStyle/>
          <a:p>
            <a:r>
              <a:rPr lang="en-US" dirty="0"/>
              <a:t>Comparing a set of series on different measures</a:t>
            </a:r>
          </a:p>
          <a:p>
            <a:r>
              <a:rPr lang="en-US" dirty="0"/>
              <a:t>Concept:</a:t>
            </a:r>
          </a:p>
          <a:p>
            <a:pPr lvl="1"/>
            <a:r>
              <a:rPr lang="en-US" dirty="0"/>
              <a:t>Assume that each series should be the same</a:t>
            </a:r>
          </a:p>
          <a:p>
            <a:pPr lvl="1"/>
            <a:r>
              <a:rPr lang="en-US" dirty="0"/>
              <a:t>Any deviations will be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026" name="Picture 2" descr="Radar Chart">
            <a:extLst>
              <a:ext uri="{FF2B5EF4-FFF2-40B4-BE49-F238E27FC236}">
                <a16:creationId xmlns:a16="http://schemas.microsoft.com/office/drawing/2014/main" id="{1F2B199C-FB1F-8944-B071-09D8FD86F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806" y="1736486"/>
            <a:ext cx="4381339" cy="404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960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1465"/>
            <a:ext cx="3923414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Summarize the distribution of a set of metrics</a:t>
            </a:r>
          </a:p>
          <a:p>
            <a:r>
              <a:rPr lang="en-US" dirty="0"/>
              <a:t>Concept:</a:t>
            </a:r>
          </a:p>
          <a:p>
            <a:pPr lvl="1"/>
            <a:r>
              <a:rPr lang="en-US" dirty="0"/>
              <a:t>Instead of showing a single summary metric, display a range of values</a:t>
            </a:r>
          </a:p>
          <a:p>
            <a:pPr lvl="1"/>
            <a:r>
              <a:rPr lang="en-US" dirty="0"/>
              <a:t>Used more for statistical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074" name="Picture 2" descr="How to Read a Box Plot">
            <a:extLst>
              <a:ext uri="{FF2B5EF4-FFF2-40B4-BE49-F238E27FC236}">
                <a16:creationId xmlns:a16="http://schemas.microsoft.com/office/drawing/2014/main" id="{455348D9-83FD-6D45-9CF1-9539CF319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21465"/>
            <a:ext cx="42068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ox Plot | Simply Psychology">
            <a:extLst>
              <a:ext uri="{FF2B5EF4-FFF2-40B4-BE49-F238E27FC236}">
                <a16:creationId xmlns:a16="http://schemas.microsoft.com/office/drawing/2014/main" id="{21A272D6-9DF0-0149-A854-14AED8937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617" y="4359714"/>
            <a:ext cx="3491345" cy="179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911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92" y="1621465"/>
            <a:ext cx="3906982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Summarize the distribution of one or more variables</a:t>
            </a:r>
          </a:p>
          <a:p>
            <a:r>
              <a:rPr lang="en-US" dirty="0"/>
              <a:t>Concept:</a:t>
            </a:r>
          </a:p>
          <a:p>
            <a:pPr lvl="1"/>
            <a:r>
              <a:rPr lang="en-US" dirty="0"/>
              <a:t>Smoothed version of a histogram</a:t>
            </a:r>
          </a:p>
          <a:p>
            <a:pPr lvl="1"/>
            <a:r>
              <a:rPr lang="en-US" dirty="0"/>
              <a:t>Often used in statistical analysis</a:t>
            </a:r>
          </a:p>
          <a:p>
            <a:pPr lvl="1"/>
            <a:r>
              <a:rPr lang="en-US" dirty="0"/>
              <a:t>Helps understand a variables distribution more than summary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122" name="Picture 2" descr="Plot two density plots conditioned on an outcome variable. —  DoubleDensityPlot • WVPlots">
            <a:extLst>
              <a:ext uri="{FF2B5EF4-FFF2-40B4-BE49-F238E27FC236}">
                <a16:creationId xmlns:a16="http://schemas.microsoft.com/office/drawing/2014/main" id="{10C77F2F-8796-2F41-9097-6CB9F8EE8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751" y="2103914"/>
            <a:ext cx="5008249" cy="309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442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003B-5D86-0F11-7610-F91BB0A0C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9D6A74-141F-2EF9-0EC0-3D831096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773B7-5133-A701-5735-E409181C5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848" y="1498861"/>
            <a:ext cx="3606036" cy="4473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763BF7-58FD-E4AD-4131-CE715676357C}"/>
              </a:ext>
            </a:extLst>
          </p:cNvPr>
          <p:cNvSpPr txBox="1"/>
          <p:nvPr/>
        </p:nvSpPr>
        <p:spPr>
          <a:xfrm>
            <a:off x="339365" y="1847654"/>
            <a:ext cx="37141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Displaying data geographically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show distance in a way that is understandable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Regional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Not good 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Helps to have a working knowledge of the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Precision, in many cases a bar chart will be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differences can be tough to visualize</a:t>
            </a:r>
          </a:p>
        </p:txBody>
      </p:sp>
    </p:spTree>
    <p:extLst>
      <p:ext uri="{BB962C8B-B14F-4D97-AF65-F5344CB8AC3E}">
        <p14:creationId xmlns:p14="http://schemas.microsoft.com/office/powerpoint/2010/main" val="1389639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C8C95-99F3-BBFC-1624-279050700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issues: large imbalances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7B00D-AAD6-047E-2002-AEC5ABF50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94A5D-66EF-E953-13FC-C43D41821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5" y="1508287"/>
            <a:ext cx="3678985" cy="4567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7E76A-95E0-D745-0FE4-5BDBD64B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255" y="1532650"/>
            <a:ext cx="3691693" cy="4567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E3203-C15E-5940-7861-C38C75BACEA7}"/>
              </a:ext>
            </a:extLst>
          </p:cNvPr>
          <p:cNvSpPr txBox="1"/>
          <p:nvPr/>
        </p:nvSpPr>
        <p:spPr>
          <a:xfrm>
            <a:off x="6278251" y="1838226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 log scale for colors</a:t>
            </a:r>
          </a:p>
        </p:txBody>
      </p:sp>
    </p:spTree>
    <p:extLst>
      <p:ext uri="{BB962C8B-B14F-4D97-AF65-F5344CB8AC3E}">
        <p14:creationId xmlns:p14="http://schemas.microsoft.com/office/powerpoint/2010/main" val="195298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ow to Create Waffle Charts in R. Waffle charts are an effective… | by Beth  Hastings | Medium">
            <a:extLst>
              <a:ext uri="{FF2B5EF4-FFF2-40B4-BE49-F238E27FC236}">
                <a16:creationId xmlns:a16="http://schemas.microsoft.com/office/drawing/2014/main" id="{6EB50479-1E22-3944-9AB3-77B6AD145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583" y="2795744"/>
            <a:ext cx="5112326" cy="345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Waffle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92" y="1621465"/>
            <a:ext cx="8562108" cy="4525963"/>
          </a:xfrm>
        </p:spPr>
        <p:txBody>
          <a:bodyPr>
            <a:normAutofit/>
          </a:bodyPr>
          <a:lstStyle/>
          <a:p>
            <a:r>
              <a:rPr lang="en-US" dirty="0"/>
              <a:t>Interesting way to show percentages</a:t>
            </a:r>
          </a:p>
          <a:p>
            <a:r>
              <a:rPr lang="en-US" dirty="0"/>
              <a:t>Alternative to pie chart</a:t>
            </a:r>
          </a:p>
          <a:p>
            <a:r>
              <a:rPr lang="en-US" dirty="0"/>
              <a:t>Most will support some sort of image along with more generic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2595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92" y="1621465"/>
            <a:ext cx="8562108" cy="4525963"/>
          </a:xfrm>
        </p:spPr>
        <p:txBody>
          <a:bodyPr>
            <a:normAutofit/>
          </a:bodyPr>
          <a:lstStyle/>
          <a:p>
            <a:r>
              <a:rPr lang="en-US" dirty="0"/>
              <a:t>Good for dashboards</a:t>
            </a:r>
          </a:p>
          <a:p>
            <a:r>
              <a:rPr lang="en-US" dirty="0"/>
              <a:t>Traffic lighting</a:t>
            </a:r>
          </a:p>
          <a:p>
            <a:r>
              <a:rPr lang="en-US" dirty="0"/>
              <a:t>Executive summaries</a:t>
            </a:r>
          </a:p>
          <a:p>
            <a:r>
              <a:rPr lang="en-US" dirty="0"/>
              <a:t>Not Pie charts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9218" name="Picture 2" descr="How To Create A Stunning Gauge Chart | datapine">
            <a:extLst>
              <a:ext uri="{FF2B5EF4-FFF2-40B4-BE49-F238E27FC236}">
                <a16:creationId xmlns:a16="http://schemas.microsoft.com/office/drawing/2014/main" id="{5356778B-6652-BA43-8D53-F05B8F2D6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086" y="3644995"/>
            <a:ext cx="5178714" cy="230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360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Scaffolding vs Content</a:t>
            </a:r>
          </a:p>
        </p:txBody>
      </p:sp>
      <p:pic>
        <p:nvPicPr>
          <p:cNvPr id="3" name="Picture 1" descr="fig:  how-charts-work_files/figure-pptx/scaffolding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393950"/>
            <a:ext cx="4038600" cy="219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493395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t>Scaffolding</a:t>
            </a:r>
          </a:p>
        </p:txBody>
      </p:sp>
      <p:pic>
        <p:nvPicPr>
          <p:cNvPr id="5" name="Picture 1" descr="fig:  how-charts-work_files/figure-pptx/scaffolding-2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2393950"/>
            <a:ext cx="4038600" cy="219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TextBox 3"/>
          <p:cNvSpPr txBox="1"/>
          <p:nvPr/>
        </p:nvSpPr>
        <p:spPr>
          <a:xfrm>
            <a:off x="4648200" y="493395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t>Content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2B4679-DF73-BF56-F412-AFECE2F15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343" y="5441950"/>
            <a:ext cx="3662313" cy="50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1800" dirty="0"/>
              <a:t>Information around the chart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76DB52-9447-AB08-BA96-80B6DFED8E01}"/>
              </a:ext>
            </a:extLst>
          </p:cNvPr>
          <p:cNvSpPr txBox="1"/>
          <p:nvPr/>
        </p:nvSpPr>
        <p:spPr>
          <a:xfrm>
            <a:off x="4836346" y="5438071"/>
            <a:ext cx="3110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the data is encoded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6A21-EFA7-0253-A1CF-A60EE4DA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and Donut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DF96F7-30A6-DDF8-2A60-2FBE1664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00931-C8E6-F6B8-7684-BA0A9797D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903" y="2026763"/>
            <a:ext cx="5382897" cy="3076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53655B-72AD-F850-4D08-3F77D5D9A861}"/>
              </a:ext>
            </a:extLst>
          </p:cNvPr>
          <p:cNvSpPr txBox="1"/>
          <p:nvPr/>
        </p:nvSpPr>
        <p:spPr>
          <a:xfrm>
            <a:off x="160256" y="2111604"/>
            <a:ext cx="2997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for:</a:t>
            </a:r>
          </a:p>
          <a:p>
            <a:r>
              <a:rPr lang="en-US" dirty="0"/>
              <a:t>	Showing percentages</a:t>
            </a:r>
          </a:p>
          <a:p>
            <a:r>
              <a:rPr lang="en-US" dirty="0"/>
              <a:t>	Considered distributions</a:t>
            </a:r>
          </a:p>
          <a:p>
            <a:endParaRPr lang="en-US" dirty="0"/>
          </a:p>
          <a:p>
            <a:r>
              <a:rPr lang="en-US" dirty="0"/>
              <a:t>Lots of opinions about pie charts</a:t>
            </a:r>
          </a:p>
          <a:p>
            <a:endParaRPr lang="en-US" dirty="0"/>
          </a:p>
          <a:p>
            <a:r>
              <a:rPr lang="en-US" dirty="0"/>
              <a:t>Why???</a:t>
            </a:r>
          </a:p>
        </p:txBody>
      </p:sp>
    </p:spTree>
    <p:extLst>
      <p:ext uri="{BB962C8B-B14F-4D97-AF65-F5344CB8AC3E}">
        <p14:creationId xmlns:p14="http://schemas.microsoft.com/office/powerpoint/2010/main" val="4192601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not to do | Pies and Donuts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Simply put, humans struggle to understand relative differences between circles as compared to rectangles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595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not to do | Pies and Donuts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many more times bigger?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029200" y="3637228"/>
            <a:ext cx="9144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80099" y="2617396"/>
            <a:ext cx="2869002" cy="2805208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95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not to do | Pies and Donuts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many more times bigger?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5516" y="2585452"/>
            <a:ext cx="6407041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5516" y="3787805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215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not to do | Pies and Donuts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7x (in both cases)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29374" y="3149027"/>
            <a:ext cx="2869002" cy="2805208"/>
            <a:chOff x="5392493" y="2830048"/>
            <a:chExt cx="2869002" cy="2805208"/>
          </a:xfrm>
        </p:grpSpPr>
        <p:sp>
          <p:nvSpPr>
            <p:cNvPr id="6" name="Oval 5"/>
            <p:cNvSpPr/>
            <p:nvPr/>
          </p:nvSpPr>
          <p:spPr>
            <a:xfrm>
              <a:off x="5392493" y="2830048"/>
              <a:ext cx="2869002" cy="2805208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838513" y="4605634"/>
              <a:ext cx="914400" cy="914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7320513" y="3776298"/>
              <a:ext cx="914400" cy="914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924113" y="2955833"/>
              <a:ext cx="914400" cy="914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850913" y="2949649"/>
              <a:ext cx="914400" cy="914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911713" y="4607376"/>
              <a:ext cx="914400" cy="914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454513" y="3776298"/>
              <a:ext cx="914400" cy="914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393713" y="3776298"/>
              <a:ext cx="914400" cy="914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518985" y="2252236"/>
            <a:ext cx="6407041" cy="921575"/>
            <a:chOff x="2540250" y="2177806"/>
            <a:chExt cx="6407041" cy="921575"/>
          </a:xfrm>
        </p:grpSpPr>
        <p:sp>
          <p:nvSpPr>
            <p:cNvPr id="14" name="Rectangle 13"/>
            <p:cNvSpPr/>
            <p:nvPr/>
          </p:nvSpPr>
          <p:spPr>
            <a:xfrm>
              <a:off x="2540250" y="2183203"/>
              <a:ext cx="6407041" cy="914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46493" y="2184981"/>
              <a:ext cx="914400" cy="914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460893" y="2182298"/>
              <a:ext cx="914400" cy="914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375293" y="2182298"/>
              <a:ext cx="914400" cy="914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89693" y="2180520"/>
              <a:ext cx="914400" cy="914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04093" y="2184981"/>
              <a:ext cx="914400" cy="914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107860" y="2177806"/>
              <a:ext cx="914400" cy="914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377608" y="5708014"/>
            <a:ext cx="55749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hlinkClick r:id="rId2"/>
              </a:rPr>
              <a:t>https://www.youtube.com/watch?v=vc1bq0qIKoA</a:t>
            </a:r>
            <a:r>
              <a:rPr lang="en-US" sz="1000"/>
              <a:t>, accessed 2016-06-27</a:t>
            </a:r>
          </a:p>
        </p:txBody>
      </p:sp>
    </p:spTree>
    <p:extLst>
      <p:ext uri="{BB962C8B-B14F-4D97-AF65-F5344CB8AC3E}">
        <p14:creationId xmlns:p14="http://schemas.microsoft.com/office/powerpoint/2010/main" val="18503122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/>
              <a:t>What not to do | Pies and Donuts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A90B91-445F-4342-8637-D33A2C0CC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1" y="1743653"/>
            <a:ext cx="2688997" cy="3018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9A97A-57C2-1043-BC1B-D9CBD0870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654" y="1743653"/>
            <a:ext cx="2699204" cy="30188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1E7646-3F30-8E47-BFCA-9FF40FB3D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011" y="1750003"/>
            <a:ext cx="3261848" cy="182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79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D5307-449A-4777-3C00-EF1BCC5C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Treemap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653D2B-9819-2756-2709-8B0B5C561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4CF82-3DF0-0C6F-9FD6-0BFD5129A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048" y="1510255"/>
            <a:ext cx="3703508" cy="4584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174CAD-35BE-0CD7-9A03-560FF6C21B9B}"/>
              </a:ext>
            </a:extLst>
          </p:cNvPr>
          <p:cNvSpPr txBox="1"/>
          <p:nvPr/>
        </p:nvSpPr>
        <p:spPr>
          <a:xfrm>
            <a:off x="433633" y="1857080"/>
            <a:ext cx="37035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Alternative to pie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Displays proportions as boxes as opposed to slices of a circle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Avoids the issue with interpreting differences between angles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 problem?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as common and might require some explanation</a:t>
            </a:r>
          </a:p>
        </p:txBody>
      </p:sp>
    </p:spTree>
    <p:extLst>
      <p:ext uri="{BB962C8B-B14F-4D97-AF65-F5344CB8AC3E}">
        <p14:creationId xmlns:p14="http://schemas.microsoft.com/office/powerpoint/2010/main" val="2117598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| What not to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3D – “never do it”</a:t>
            </a:r>
          </a:p>
          <a:p>
            <a:pPr lvl="1"/>
            <a:r>
              <a:rPr lang="en-US" dirty="0"/>
              <a:t>Unnecessary information to process</a:t>
            </a:r>
          </a:p>
          <a:p>
            <a:r>
              <a:rPr lang="en-US" dirty="0"/>
              <a:t>Secondary y-axis</a:t>
            </a:r>
          </a:p>
          <a:p>
            <a:pPr lvl="1"/>
            <a:r>
              <a:rPr lang="en-US" dirty="0"/>
              <a:t>Users may not interpret series based on the right-hand y-axis properly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1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9C7F61-9F2B-1FEC-5947-0AC86FB224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fix charts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88018CD-2AF0-12EE-04AB-1C2E0B484B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1A279D-9C47-51F9-B3F6-51F9C9469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0664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B316-3DCA-A366-0A81-7680AB04B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chart types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BE8DD5-E065-2DFC-85C5-2CB41C93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9A1C0-C7B0-9D5E-1881-F57AC163D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4" y="1638476"/>
            <a:ext cx="3818409" cy="2286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4B5029-1B48-00BC-815D-A85B17750FC1}"/>
              </a:ext>
            </a:extLst>
          </p:cNvPr>
          <p:cNvSpPr txBox="1"/>
          <p:nvPr/>
        </p:nvSpPr>
        <p:spPr>
          <a:xfrm>
            <a:off x="186884" y="4058068"/>
            <a:ext cx="2606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has more sightings, Fall or Summer?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E9B11D-43C9-3A2E-9929-B18C1D4E8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961" y="3292378"/>
            <a:ext cx="4193225" cy="250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9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Encodings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Encoding is a way to convert one thing into another for purposes of communication.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3DFBB7-919F-125F-A56B-103D7BB7F4D7}"/>
              </a:ext>
            </a:extLst>
          </p:cNvPr>
          <p:cNvSpPr txBox="1">
            <a:spLocks/>
          </p:cNvSpPr>
          <p:nvPr/>
        </p:nvSpPr>
        <p:spPr>
          <a:xfrm>
            <a:off x="457200" y="2846893"/>
            <a:ext cx="4038600" cy="3392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b="1" dirty="0"/>
              <a:t>Gestalt</a:t>
            </a:r>
            <a:r>
              <a:rPr lang="en-US" sz="2000" dirty="0"/>
              <a:t> - method of organization that makes things more than a sum of its parts</a:t>
            </a:r>
          </a:p>
          <a:p>
            <a:r>
              <a:rPr lang="en-US" sz="2000" dirty="0"/>
              <a:t>Proximity</a:t>
            </a:r>
          </a:p>
          <a:p>
            <a:r>
              <a:rPr lang="en-US" sz="2000" dirty="0"/>
              <a:t>Similarity</a:t>
            </a:r>
          </a:p>
          <a:p>
            <a:r>
              <a:rPr lang="en-US" sz="2000" dirty="0"/>
              <a:t>Enclosure</a:t>
            </a:r>
          </a:p>
          <a:p>
            <a:r>
              <a:rPr lang="en-US" sz="2000" dirty="0"/>
              <a:t>Connection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190DF6E-6669-370C-7080-F7B557361060}"/>
              </a:ext>
            </a:extLst>
          </p:cNvPr>
          <p:cNvSpPr txBox="1">
            <a:spLocks/>
          </p:cNvSpPr>
          <p:nvPr/>
        </p:nvSpPr>
        <p:spPr>
          <a:xfrm>
            <a:off x="4648200" y="2846893"/>
            <a:ext cx="4038600" cy="31297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b="1" dirty="0" err="1"/>
              <a:t>Preattentive</a:t>
            </a:r>
            <a:r>
              <a:rPr lang="en-US" sz="2000" b="1" dirty="0"/>
              <a:t> Attributes</a:t>
            </a:r>
            <a:r>
              <a:rPr lang="en-US" sz="2000" dirty="0"/>
              <a:t> - visual properties we notice without using conscious effort</a:t>
            </a:r>
          </a:p>
          <a:p>
            <a:r>
              <a:rPr lang="en-US" sz="2000" dirty="0"/>
              <a:t>Line length</a:t>
            </a:r>
          </a:p>
          <a:p>
            <a:r>
              <a:rPr lang="en-US" sz="2000" dirty="0"/>
              <a:t>Size</a:t>
            </a:r>
          </a:p>
          <a:p>
            <a:r>
              <a:rPr lang="en-US" sz="2000" dirty="0"/>
              <a:t>Shape</a:t>
            </a:r>
          </a:p>
          <a:p>
            <a:r>
              <a:rPr lang="en-US" sz="2000" dirty="0"/>
              <a:t>Color</a:t>
            </a:r>
          </a:p>
          <a:p>
            <a:r>
              <a:rPr lang="en-US" sz="2000" dirty="0"/>
              <a:t>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2418CA-427A-7532-0DDA-A5BBE753D8BA}"/>
              </a:ext>
            </a:extLst>
          </p:cNvPr>
          <p:cNvSpPr txBox="1"/>
          <p:nvPr/>
        </p:nvSpPr>
        <p:spPr>
          <a:xfrm>
            <a:off x="457200" y="5690001"/>
            <a:ext cx="3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is </a:t>
            </a:r>
            <a:r>
              <a:rPr lang="en-US" i="1" dirty="0"/>
              <a:t>encoding</a:t>
            </a:r>
            <a:r>
              <a:rPr lang="en-US" dirty="0"/>
              <a:t> necessary?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5C322-5BA8-684F-D413-FF26D893F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one way to fix it…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DA3F53-BE17-F815-26A5-0524C8658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641A3-0C1F-9063-25E2-69C634C3E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88" y="2095277"/>
            <a:ext cx="4960787" cy="2921786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19DA8B-C21D-E97B-83B8-37AA4662A1D4}"/>
              </a:ext>
            </a:extLst>
          </p:cNvPr>
          <p:cNvSpPr/>
          <p:nvPr/>
        </p:nvSpPr>
        <p:spPr>
          <a:xfrm>
            <a:off x="1968964" y="3270482"/>
            <a:ext cx="1975637" cy="42049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691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38574-E024-92A9-B80F-D9F9A586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Grouped Bar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63CC9-FF4B-830C-B2A8-AB44858BC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8EF01B-DDF2-B03F-F8B0-6D0ADE2F0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27" y="2309556"/>
            <a:ext cx="6601480" cy="330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3A4E5F-B49B-C7DD-E780-CF9CBEABCDC3}"/>
              </a:ext>
            </a:extLst>
          </p:cNvPr>
          <p:cNvSpPr txBox="1"/>
          <p:nvPr/>
        </p:nvSpPr>
        <p:spPr>
          <a:xfrm>
            <a:off x="0" y="5884268"/>
            <a:ext cx="54375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https://today.yougov.com/topics/politics/articles-reports/2021/04/09/half-vaccine-rejectors-believe-safe-travel-now</a:t>
            </a:r>
            <a:r>
              <a:rPr lang="en-US" sz="8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44D092-57FA-D2BB-46FD-9EC867BA8AC7}"/>
              </a:ext>
            </a:extLst>
          </p:cNvPr>
          <p:cNvSpPr txBox="1"/>
          <p:nvPr/>
        </p:nvSpPr>
        <p:spPr>
          <a:xfrm>
            <a:off x="113427" y="1786336"/>
            <a:ext cx="5912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Taking into consideration both your risk of contacting it and the seriousness of the illness, how worried are you personally about experiencing COVID-19?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B08DDD-D611-0A37-0E93-8CAFD8ADAF18}"/>
              </a:ext>
            </a:extLst>
          </p:cNvPr>
          <p:cNvSpPr txBox="1"/>
          <p:nvPr/>
        </p:nvSpPr>
        <p:spPr>
          <a:xfrm>
            <a:off x="6406325" y="1786336"/>
            <a:ext cx="2624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easy is it to tell what is going on with this chart?</a:t>
            </a:r>
          </a:p>
          <a:p>
            <a:endParaRPr lang="en-US" dirty="0"/>
          </a:p>
          <a:p>
            <a:r>
              <a:rPr lang="en-US" dirty="0"/>
              <a:t>Is the insight easy to see?</a:t>
            </a:r>
          </a:p>
        </p:txBody>
      </p:sp>
    </p:spTree>
    <p:extLst>
      <p:ext uri="{BB962C8B-B14F-4D97-AF65-F5344CB8AC3E}">
        <p14:creationId xmlns:p14="http://schemas.microsoft.com/office/powerpoint/2010/main" val="39857790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93C8-6434-CD95-4733-C2A12C2A9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only one of the percentages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EFF8F5-CED8-AFBA-188B-415A27D58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979065A-8440-4496-0841-3AB6B8560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43" y="1999261"/>
            <a:ext cx="6030852" cy="402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F92254-0CD4-3272-75BF-ECB1C57EFB51}"/>
              </a:ext>
            </a:extLst>
          </p:cNvPr>
          <p:cNvSpPr txBox="1"/>
          <p:nvPr/>
        </p:nvSpPr>
        <p:spPr>
          <a:xfrm>
            <a:off x="6307731" y="1876710"/>
            <a:ext cx="2624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only show the percent worried (could have also charted not worried)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4A2C1E-CE94-9F41-D955-64FBD724F2CC}"/>
              </a:ext>
            </a:extLst>
          </p:cNvPr>
          <p:cNvSpPr txBox="1"/>
          <p:nvPr/>
        </p:nvSpPr>
        <p:spPr>
          <a:xfrm>
            <a:off x="457200" y="1540189"/>
            <a:ext cx="5912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Taking into consideration both your risk of contacting it and the seriousness of the illness, how worried are you personally about experiencing COVID-19?</a:t>
            </a:r>
          </a:p>
        </p:txBody>
      </p:sp>
    </p:spTree>
    <p:extLst>
      <p:ext uri="{BB962C8B-B14F-4D97-AF65-F5344CB8AC3E}">
        <p14:creationId xmlns:p14="http://schemas.microsoft.com/office/powerpoint/2010/main" val="2172787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34BE-4B5E-962C-83FD-0B45EA9DE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Wordcloud</a:t>
            </a:r>
            <a:r>
              <a:rPr lang="en-US" dirty="0"/>
              <a:t>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1BA76F-FD38-ED12-1A92-C5A4108B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04E2D-89D6-997E-D9EF-5BB3A8E05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96" y="2095789"/>
            <a:ext cx="3768313" cy="3768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95C731-2A1F-1A06-353C-1FECD7FFE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339" y="2151632"/>
            <a:ext cx="3712470" cy="3712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55D03-6893-692F-7F22-FAB6A8D6BA97}"/>
              </a:ext>
            </a:extLst>
          </p:cNvPr>
          <p:cNvSpPr txBox="1"/>
          <p:nvPr/>
        </p:nvSpPr>
        <p:spPr>
          <a:xfrm>
            <a:off x="830638" y="2280455"/>
            <a:ext cx="157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FD969-18BE-B226-4AEC-F7288FA74C2F}"/>
              </a:ext>
            </a:extLst>
          </p:cNvPr>
          <p:cNvSpPr txBox="1"/>
          <p:nvPr/>
        </p:nvSpPr>
        <p:spPr>
          <a:xfrm>
            <a:off x="4982665" y="2280455"/>
            <a:ext cx="157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15A2DB-548E-BF68-B348-FE969E187EE1}"/>
              </a:ext>
            </a:extLst>
          </p:cNvPr>
          <p:cNvSpPr txBox="1"/>
          <p:nvPr/>
        </p:nvSpPr>
        <p:spPr>
          <a:xfrm>
            <a:off x="1106273" y="5494770"/>
            <a:ext cx="693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are sightings in the Fall different from sightings in the Summer?</a:t>
            </a:r>
          </a:p>
        </p:txBody>
      </p:sp>
    </p:spTree>
    <p:extLst>
      <p:ext uri="{BB962C8B-B14F-4D97-AF65-F5344CB8AC3E}">
        <p14:creationId xmlns:p14="http://schemas.microsoft.com/office/powerpoint/2010/main" val="42117901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5F840-2F58-0B58-31D4-FF098A69A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 to a bar chart can help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AFE7C3-958F-BD35-ECBC-25BB0AE1E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56C02-06A6-2862-3DD8-4C3993357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6" y="1590190"/>
            <a:ext cx="4677441" cy="4766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6A51FD-4D2F-F6C7-0D74-57AAFD15B49A}"/>
              </a:ext>
            </a:extLst>
          </p:cNvPr>
          <p:cNvSpPr txBox="1"/>
          <p:nvPr/>
        </p:nvSpPr>
        <p:spPr>
          <a:xfrm>
            <a:off x="5332837" y="1772958"/>
            <a:ext cx="29595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can see which words show up more in one season than the other.</a:t>
            </a:r>
          </a:p>
          <a:p>
            <a:endParaRPr lang="en-US" dirty="0"/>
          </a:p>
          <a:p>
            <a:r>
              <a:rPr lang="en-US" dirty="0"/>
              <a:t>Is there a better way?</a:t>
            </a:r>
          </a:p>
        </p:txBody>
      </p:sp>
    </p:spTree>
    <p:extLst>
      <p:ext uri="{BB962C8B-B14F-4D97-AF65-F5344CB8AC3E}">
        <p14:creationId xmlns:p14="http://schemas.microsoft.com/office/powerpoint/2010/main" val="29290381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D695B-7940-D79E-9D76-D518BA474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switching to a scatterplot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D99368-41D6-9C67-180B-1486C866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BACE0-659B-22B3-45F3-17D65D31B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7" y="1417638"/>
            <a:ext cx="5360718" cy="46249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4D5735-F630-E621-F712-24E4B59D379D}"/>
              </a:ext>
            </a:extLst>
          </p:cNvPr>
          <p:cNvSpPr txBox="1"/>
          <p:nvPr/>
        </p:nvSpPr>
        <p:spPr>
          <a:xfrm>
            <a:off x="5528280" y="1793899"/>
            <a:ext cx="34412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have </a:t>
            </a:r>
          </a:p>
          <a:p>
            <a:endParaRPr lang="en-US" dirty="0"/>
          </a:p>
          <a:p>
            <a:r>
              <a:rPr lang="en-US" dirty="0"/>
              <a:t>numbers for Fall on the x-axis</a:t>
            </a:r>
          </a:p>
          <a:p>
            <a:endParaRPr lang="en-US" dirty="0"/>
          </a:p>
          <a:p>
            <a:r>
              <a:rPr lang="en-US" dirty="0"/>
              <a:t>Numbers for Summer on the y-axis</a:t>
            </a:r>
          </a:p>
          <a:p>
            <a:endParaRPr lang="en-US" dirty="0"/>
          </a:p>
          <a:p>
            <a:r>
              <a:rPr lang="en-US" dirty="0"/>
              <a:t>A line where y=x</a:t>
            </a:r>
          </a:p>
          <a:p>
            <a:endParaRPr lang="en-US" dirty="0"/>
          </a:p>
          <a:p>
            <a:r>
              <a:rPr lang="en-US" dirty="0"/>
              <a:t>A few words labeled</a:t>
            </a:r>
          </a:p>
          <a:p>
            <a:endParaRPr lang="en-US" dirty="0"/>
          </a:p>
          <a:p>
            <a:r>
              <a:rPr lang="en-US" dirty="0"/>
              <a:t>What is the problem?</a:t>
            </a:r>
          </a:p>
        </p:txBody>
      </p:sp>
    </p:spTree>
    <p:extLst>
      <p:ext uri="{BB962C8B-B14F-4D97-AF65-F5344CB8AC3E}">
        <p14:creationId xmlns:p14="http://schemas.microsoft.com/office/powerpoint/2010/main" val="23307845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A43AC-E2A6-0E3A-E2AD-5B69A368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3975C3-068A-F0B8-DEDD-FC60B7D3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8EDD2-3E60-9BD3-9866-F2AB4B5FB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7" y="1496843"/>
            <a:ext cx="6678261" cy="4504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85A7C2-806D-7913-27F3-13E58ED42AED}"/>
              </a:ext>
            </a:extLst>
          </p:cNvPr>
          <p:cNvSpPr txBox="1"/>
          <p:nvPr/>
        </p:nvSpPr>
        <p:spPr>
          <a:xfrm>
            <a:off x="6763768" y="1859339"/>
            <a:ext cx="22947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look at the percent of sightings each word shows up in.</a:t>
            </a:r>
          </a:p>
          <a:p>
            <a:endParaRPr lang="en-US" dirty="0"/>
          </a:p>
          <a:p>
            <a:r>
              <a:rPr lang="en-US" dirty="0"/>
              <a:t>Interested in any large deviations.</a:t>
            </a:r>
          </a:p>
          <a:p>
            <a:endParaRPr lang="en-US" dirty="0"/>
          </a:p>
          <a:p>
            <a:r>
              <a:rPr lang="en-US" dirty="0"/>
              <a:t>Simpler than running regression models.</a:t>
            </a:r>
          </a:p>
        </p:txBody>
      </p:sp>
    </p:spTree>
    <p:extLst>
      <p:ext uri="{BB962C8B-B14F-4D97-AF65-F5344CB8AC3E}">
        <p14:creationId xmlns:p14="http://schemas.microsoft.com/office/powerpoint/2010/main" val="20145993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Nussbaumer Knaflic, C., “storytelling with data”, Wiley (2015)</a:t>
            </a:r>
          </a:p>
          <a:p>
            <a:r>
              <a:rPr lang="en-US"/>
              <a:t>Berinato, S., "Good Charts: The HBR Guide to Making Smarter, More Persuasive Data Visualizations", Harvard Business Review Press (2016)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543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Compare Nussbaumer to Abela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654" y="1443000"/>
            <a:ext cx="5608948" cy="44361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4336" y="5748362"/>
            <a:ext cx="72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* </a:t>
            </a:r>
            <a:r>
              <a:rPr lang="en-US" sz="1100">
                <a:hlinkClick r:id="rId4"/>
              </a:rPr>
              <a:t>http://extremepresentation.typepad.com/blog/2006/09/choosing_a_good.html</a:t>
            </a:r>
            <a:r>
              <a:rPr lang="en-US" sz="1100"/>
              <a:t>,</a:t>
            </a:r>
            <a:r>
              <a:rPr lang="en-US" sz="1100" dirty="0"/>
              <a:t> </a:t>
            </a:r>
            <a:r>
              <a:rPr lang="en-US" sz="1100"/>
              <a:t> accesed, 2016-06-20</a:t>
            </a:r>
          </a:p>
        </p:txBody>
      </p:sp>
    </p:spTree>
    <p:extLst>
      <p:ext uri="{BB962C8B-B14F-4D97-AF65-F5344CB8AC3E}">
        <p14:creationId xmlns:p14="http://schemas.microsoft.com/office/powerpoint/2010/main" val="6490615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484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 is this data encoded?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>
                <a:latin typeface="Courier"/>
              </a:rPr>
              <a:t># A tibble: 20 × 2
   County           `Median Income`
   &lt;chr&gt;            &lt;chr&gt;          
 1 Alachua County   $24,000        
 2 Baker County     $32,000        
 3 Bay County       $29,000        
 4 Bradford County  $27,005        
 5 Brevard County   $32,250        
 6 Broward County   $33,140        
 7 Calhoun County   $21,000        
 8 Charlotte County $30,000        
 9 Citrus County    $25,400        
10 Clay County      $40,200        
11 Collier County   $39,900        
12 Columbia County  $24,860        
13 De Soto County   $25,000        
14 Dixie County     $20,010        
15 Duval County     $32,875        
16 Escambia County  $28,115        
17 Flagler County   $33,250        
18 Franklin County  $21,370        
19 Gadsden County   $25,000        
20 Gilchrist County $25,000      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 is this different?</a:t>
            </a:r>
          </a:p>
        </p:txBody>
      </p:sp>
      <p:pic>
        <p:nvPicPr>
          <p:cNvPr id="3" name="Picture 1" descr="how-charts-work_files/figure-pptx/florida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56062"/>
            <a:ext cx="8229600" cy="1498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FE32C3-E529-F763-BECA-CCD425B45139}"/>
              </a:ext>
            </a:extLst>
          </p:cNvPr>
          <p:cNvSpPr txBox="1"/>
          <p:nvPr/>
        </p:nvSpPr>
        <p:spPr>
          <a:xfrm>
            <a:off x="457200" y="3993086"/>
            <a:ext cx="4440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How is the data encoded?</a:t>
            </a:r>
          </a:p>
          <a:p>
            <a:pPr lvl="0"/>
            <a:r>
              <a:rPr lang="en-US" dirty="0"/>
              <a:t>What does it do better than the tables?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Compare Encodings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>
                <a:latin typeface="Courier"/>
              </a:rPr>
              <a:t># A tibble: 20 × 2
   County           `Median Income`
   &lt;chr&gt;            &lt;chr&gt;          
 1 Alachua County   $24,000        
 2 Baker County     $32,000        
 3 Bay County       $29,000        
 4 Bradford County  $27,005        
 5 Brevard County   $32,250        
 6 Broward County   $33,140        
 7 Calhoun County   $21,000        
 8 Charlotte County $30,000        
 9 Citrus County    $25,400        
10 Clay County      $40,200        
11 Collier County   $39,900        
12 Columbia County  $24,860        
13 De Soto County   $25,000        
14 Dixie County     $20,010        
15 Duval County     $32,875        
16 Escambia County  $28,115        
17 Flagler County   $33,250        
18 Franklin County  $21,370        
19 Gadsden County   $25,000        
20 Gilchrist County $25,000        </a:t>
            </a:r>
          </a:p>
        </p:txBody>
      </p:sp>
      <p:pic>
        <p:nvPicPr>
          <p:cNvPr id="4" name="Picture 1" descr="how-charts-work_files/figure-pptx/comp_encodings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273685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One more encoding example</a:t>
            </a:r>
          </a:p>
        </p:txBody>
      </p:sp>
      <p:pic>
        <p:nvPicPr>
          <p:cNvPr id="3" name="Picture 1" descr="how-charts-work_files/figure-pptx/fl_investigat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813129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4B63DA-9D63-5CA9-8926-D520881E6B75}"/>
              </a:ext>
            </a:extLst>
          </p:cNvPr>
          <p:cNvSpPr txBox="1"/>
          <p:nvPr/>
        </p:nvSpPr>
        <p:spPr>
          <a:xfrm>
            <a:off x="1181100" y="5414854"/>
            <a:ext cx="607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can we learn now that we have changed the encoding?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58871</TotalTime>
  <Words>2101</Words>
  <Application>Microsoft Macintosh PowerPoint</Application>
  <PresentationFormat>On-screen Show (4:3)</PresentationFormat>
  <Paragraphs>350</Paragraphs>
  <Slides>59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Courier</vt:lpstr>
      <vt:lpstr>Office Theme</vt:lpstr>
      <vt:lpstr>How Charts Work</vt:lpstr>
      <vt:lpstr>How charts work</vt:lpstr>
      <vt:lpstr>Consider the following chart</vt:lpstr>
      <vt:lpstr>Scaffolding vs Content</vt:lpstr>
      <vt:lpstr>Data Encodings</vt:lpstr>
      <vt:lpstr>How is this data encoded?</vt:lpstr>
      <vt:lpstr>How is this different?</vt:lpstr>
      <vt:lpstr>Compare Encodings</vt:lpstr>
      <vt:lpstr>One more encoding example</vt:lpstr>
      <vt:lpstr>Choosing an effective visual</vt:lpstr>
      <vt:lpstr>Introduction</vt:lpstr>
      <vt:lpstr>Verbal vs. Visual system</vt:lpstr>
      <vt:lpstr>Visual displays | practical subset</vt:lpstr>
      <vt:lpstr>Often some verbal elements in charts</vt:lpstr>
      <vt:lpstr>Simple text</vt:lpstr>
      <vt:lpstr>Table | Table</vt:lpstr>
      <vt:lpstr>Table | Heatmap</vt:lpstr>
      <vt:lpstr>Points | Scatterplot</vt:lpstr>
      <vt:lpstr>Bubble Chart</vt:lpstr>
      <vt:lpstr>Points | Line graph</vt:lpstr>
      <vt:lpstr>PowerPoint Presentation</vt:lpstr>
      <vt:lpstr>Points | Slopegraph</vt:lpstr>
      <vt:lpstr>Bars | general</vt:lpstr>
      <vt:lpstr>Bars | Vertical and horizonal bar</vt:lpstr>
      <vt:lpstr>Bars | Stacked bar</vt:lpstr>
      <vt:lpstr>Bars | Grouped Bar</vt:lpstr>
      <vt:lpstr>Bar Line Chart</vt:lpstr>
      <vt:lpstr>100% Stacked Bar Chart</vt:lpstr>
      <vt:lpstr>Interactivity can fix some issues</vt:lpstr>
      <vt:lpstr>Wordcloud</vt:lpstr>
      <vt:lpstr>Bars | Waterfall</vt:lpstr>
      <vt:lpstr>Area | Square area</vt:lpstr>
      <vt:lpstr>Radar Chart</vt:lpstr>
      <vt:lpstr>Boxplot</vt:lpstr>
      <vt:lpstr>Density Plot</vt:lpstr>
      <vt:lpstr>Maps</vt:lpstr>
      <vt:lpstr>Map issues: large imbalances</vt:lpstr>
      <vt:lpstr>Waffle Plot</vt:lpstr>
      <vt:lpstr>Gauges</vt:lpstr>
      <vt:lpstr>Pie and Donut Charts</vt:lpstr>
      <vt:lpstr>What not to do | Pies and Donuts</vt:lpstr>
      <vt:lpstr>What not to do | Pies and Donuts</vt:lpstr>
      <vt:lpstr>What not to do | Pies and Donuts</vt:lpstr>
      <vt:lpstr>What not to do | Pies and Donuts</vt:lpstr>
      <vt:lpstr>What not to do | Pies and Donuts</vt:lpstr>
      <vt:lpstr>Treemap</vt:lpstr>
      <vt:lpstr>Other | What not to do</vt:lpstr>
      <vt:lpstr>How to fix charts</vt:lpstr>
      <vt:lpstr>Changing chart types</vt:lpstr>
      <vt:lpstr>More than one way to fix it…</vt:lpstr>
      <vt:lpstr>Grouped Bar Chart</vt:lpstr>
      <vt:lpstr>Chart only one of the percentages</vt:lpstr>
      <vt:lpstr>Wordcloud comparisons</vt:lpstr>
      <vt:lpstr>Switching to a bar chart can help</vt:lpstr>
      <vt:lpstr>Try switching to a scatterplot</vt:lpstr>
      <vt:lpstr>Change the variables</vt:lpstr>
      <vt:lpstr>References</vt:lpstr>
      <vt:lpstr>Compare Nussbaumer to Abela </vt:lpstr>
      <vt:lpstr>Appendix</vt:lpstr>
    </vt:vector>
  </TitlesOfParts>
  <Company>self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Strategic Business Plan</dc:title>
  <dc:creator>Anthony Power</dc:creator>
  <cp:lastModifiedBy>Jeremy Morris</cp:lastModifiedBy>
  <cp:revision>326</cp:revision>
  <dcterms:created xsi:type="dcterms:W3CDTF">2010-09-20T17:57:11Z</dcterms:created>
  <dcterms:modified xsi:type="dcterms:W3CDTF">2023-03-31T15:49:02Z</dcterms:modified>
</cp:coreProperties>
</file>